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9" r:id="rId3"/>
    <p:sldId id="290" r:id="rId4"/>
    <p:sldId id="273" r:id="rId5"/>
    <p:sldId id="291" r:id="rId6"/>
    <p:sldId id="292" r:id="rId7"/>
    <p:sldId id="293" r:id="rId8"/>
    <p:sldId id="271" r:id="rId9"/>
    <p:sldId id="264" r:id="rId10"/>
    <p:sldId id="265" r:id="rId11"/>
    <p:sldId id="266" r:id="rId12"/>
    <p:sldId id="267" r:id="rId13"/>
    <p:sldId id="268" r:id="rId14"/>
    <p:sldId id="277" r:id="rId15"/>
    <p:sldId id="294" r:id="rId16"/>
    <p:sldId id="295" r:id="rId17"/>
    <p:sldId id="274" r:id="rId18"/>
    <p:sldId id="286" r:id="rId19"/>
    <p:sldId id="275" r:id="rId20"/>
    <p:sldId id="285" r:id="rId21"/>
    <p:sldId id="261" r:id="rId22"/>
    <p:sldId id="260" r:id="rId23"/>
    <p:sldId id="257"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08" autoAdjust="0"/>
  </p:normalViewPr>
  <p:slideViewPr>
    <p:cSldViewPr>
      <p:cViewPr>
        <p:scale>
          <a:sx n="75" d="100"/>
          <a:sy n="75" d="100"/>
        </p:scale>
        <p:origin x="-132" y="-5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2BDD01-4DC5-4CEF-A3F1-FF2FA7F628E8}" type="datetimeFigureOut">
              <a:rPr lang="ru-RU" smtClean="0"/>
              <a:pPr/>
              <a:t>13.05.2019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56E952-37AF-4F12-AB8C-A4F02862A397}" type="slidenum">
              <a:rPr lang="ru-RU" smtClean="0"/>
              <a:pPr/>
              <a:t>‹#›</a:t>
            </a:fld>
            <a:endParaRPr lang="ru-RU"/>
          </a:p>
        </p:txBody>
      </p:sp>
    </p:spTree>
    <p:extLst>
      <p:ext uri="{BB962C8B-B14F-4D97-AF65-F5344CB8AC3E}">
        <p14:creationId xmlns:p14="http://schemas.microsoft.com/office/powerpoint/2010/main" val="104376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vmirechudes.com/samye-nelepye-i-smeshnye-nalogi-v-mir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vmirechudes.com/samye-nelepye-i-smeshnye-nalogi-v-mir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vmirechudes.com/samye-nelepye-i-smeshnye-nalogi-v-mir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vmirechudes.com/samye-nelepye-i-smeshnye-nalogi-v-mir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vmirechudes.com/samye-nelepye-i-smeshnye-nalogi-v-mir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В 2007 году местные власти </a:t>
            </a:r>
            <a:r>
              <a:rPr lang="ru-RU" sz="1200" b="0" i="0" kern="1200" dirty="0" err="1" smtClean="0">
                <a:solidFill>
                  <a:schemeClr val="tx1"/>
                </a:solidFill>
                <a:latin typeface="+mn-lt"/>
                <a:ea typeface="+mn-ea"/>
                <a:cs typeface="+mn-cs"/>
              </a:rPr>
              <a:t>Валлонии</a:t>
            </a:r>
            <a:r>
              <a:rPr lang="ru-RU" sz="1200" b="0" i="0" kern="1200" dirty="0" smtClean="0">
                <a:solidFill>
                  <a:schemeClr val="tx1"/>
                </a:solidFill>
                <a:latin typeface="+mn-lt"/>
                <a:ea typeface="+mn-ea"/>
                <a:cs typeface="+mn-cs"/>
              </a:rPr>
              <a:t>, в которой проживает около 3,5 миллионов человек,  решили обложить налогом приготовление блюд на гриле для борьбы с… глобальным потеплением. Считается, что во время приготовления пищи на гриле в атмосферу попадает от 50 до 100 граммов парниковых газов. Поэтому </a:t>
            </a:r>
            <a:r>
              <a:rPr lang="ru-RU" sz="1200" b="0" i="0" kern="1200" dirty="0" err="1" smtClean="0">
                <a:solidFill>
                  <a:schemeClr val="tx1"/>
                </a:solidFill>
                <a:latin typeface="+mn-lt"/>
                <a:ea typeface="+mn-ea"/>
                <a:cs typeface="+mn-cs"/>
              </a:rPr>
              <a:t>rаждый</a:t>
            </a:r>
            <a:r>
              <a:rPr lang="ru-RU" sz="1200" b="0" i="0" kern="1200" dirty="0" smtClean="0">
                <a:solidFill>
                  <a:schemeClr val="tx1"/>
                </a:solidFill>
                <a:latin typeface="+mn-lt"/>
                <a:ea typeface="+mn-ea"/>
                <a:cs typeface="+mn-cs"/>
              </a:rPr>
              <a:t> житель этого региона Бельгии, прежде чем разжечь во дворе барбекю, должен теперь внести плату в размере 20 евро. Вы, наверное, сразу же подумали, ну и как они проверят, делаю ли я гриль или нет? Однако власти </a:t>
            </a:r>
            <a:r>
              <a:rPr lang="ru-RU" sz="1200" b="0" i="0" kern="1200" dirty="0" err="1" smtClean="0">
                <a:solidFill>
                  <a:schemeClr val="tx1"/>
                </a:solidFill>
                <a:latin typeface="+mn-lt"/>
                <a:ea typeface="+mn-ea"/>
                <a:cs typeface="+mn-cs"/>
              </a:rPr>
              <a:t>Валлонии</a:t>
            </a:r>
            <a:r>
              <a:rPr lang="ru-RU" sz="1200" b="0" i="0" kern="1200" dirty="0" smtClean="0">
                <a:solidFill>
                  <a:schemeClr val="tx1"/>
                </a:solidFill>
                <a:latin typeface="+mn-lt"/>
                <a:ea typeface="+mn-ea"/>
                <a:cs typeface="+mn-cs"/>
              </a:rPr>
              <a:t> относятся очень серьезно к проверке исполнения этого закона, а помогают им в этом вертолеты с </a:t>
            </a:r>
            <a:r>
              <a:rPr lang="ru-RU" sz="1200" b="0" i="0" kern="1200" dirty="0" err="1" smtClean="0">
                <a:solidFill>
                  <a:schemeClr val="tx1"/>
                </a:solidFill>
                <a:latin typeface="+mn-lt"/>
                <a:ea typeface="+mn-ea"/>
                <a:cs typeface="+mn-cs"/>
              </a:rPr>
              <a:t>тепловизионными</a:t>
            </a:r>
            <a:r>
              <a:rPr lang="ru-RU" sz="1200" b="0" i="0" kern="1200" dirty="0" smtClean="0">
                <a:solidFill>
                  <a:schemeClr val="tx1"/>
                </a:solidFill>
                <a:latin typeface="+mn-lt"/>
                <a:ea typeface="+mn-ea"/>
                <a:cs typeface="+mn-cs"/>
              </a:rPr>
              <a:t> камерами</a:t>
            </a:r>
            <a:r>
              <a:rPr lang="ru-RU" dirty="0" smtClean="0"/>
              <a:t/>
            </a:r>
            <a:br>
              <a:rPr lang="ru-RU" dirty="0" smtClean="0"/>
            </a:br>
            <a:r>
              <a:rPr lang="ru-RU" dirty="0" smtClean="0"/>
              <a:t/>
            </a:r>
            <a:br>
              <a:rPr lang="ru-RU" dirty="0" smtClean="0"/>
            </a:br>
            <a:r>
              <a:rPr lang="ru-RU" sz="1200" b="0" i="0" kern="1200" dirty="0" smtClean="0">
                <a:solidFill>
                  <a:schemeClr val="tx1"/>
                </a:solidFill>
                <a:latin typeface="+mn-lt"/>
                <a:ea typeface="+mn-ea"/>
                <a:cs typeface="+mn-cs"/>
              </a:rPr>
              <a:t>Источник: </a:t>
            </a:r>
            <a:r>
              <a:rPr lang="ru-RU" sz="1200" b="0" i="0" u="none" strike="noStrike" kern="1200" dirty="0" smtClean="0">
                <a:solidFill>
                  <a:schemeClr val="tx1"/>
                </a:solidFill>
                <a:latin typeface="+mn-lt"/>
                <a:ea typeface="+mn-ea"/>
                <a:cs typeface="+mn-cs"/>
                <a:hlinkClick r:id="rId3"/>
              </a:rPr>
              <a:t>http://vmirechudes.com/samye-nelepye-i-smeshnye-nalogi-v-mire/</a:t>
            </a:r>
            <a:r>
              <a:rPr lang="ru-RU" sz="1200" b="0" i="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6056E952-37AF-4F12-AB8C-A4F02862A397}" type="slidenum">
              <a:rPr lang="ru-RU" smtClean="0"/>
              <a:pPr/>
              <a:t>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Правительство США решило позаботиться о здоровье своих граждан. Одним из элементов реформы здравоохранения, проводимых с 2007 года администрацией президента Барака </a:t>
            </a:r>
            <a:r>
              <a:rPr lang="ru-RU" sz="1200" b="0" i="0" kern="1200" dirty="0" err="1" smtClean="0">
                <a:solidFill>
                  <a:schemeClr val="tx1"/>
                </a:solidFill>
                <a:latin typeface="+mn-lt"/>
                <a:ea typeface="+mn-ea"/>
                <a:cs typeface="+mn-cs"/>
              </a:rPr>
              <a:t>Обамы</a:t>
            </a:r>
            <a:r>
              <a:rPr lang="ru-RU" sz="1200" b="0" i="0" kern="1200" dirty="0" smtClean="0">
                <a:solidFill>
                  <a:schemeClr val="tx1"/>
                </a:solidFill>
                <a:latin typeface="+mn-lt"/>
                <a:ea typeface="+mn-ea"/>
                <a:cs typeface="+mn-cs"/>
              </a:rPr>
              <a:t>, стало введение налога на загар. Сегодня каждый американец, который хочет позагорать в солярии, вынужден платить дополнительную плату в размере 10 процентов от стоимости услуги</a:t>
            </a:r>
            <a:r>
              <a:rPr lang="ru-RU" dirty="0" smtClean="0"/>
              <a:t/>
            </a:r>
            <a:br>
              <a:rPr lang="ru-RU" dirty="0" smtClean="0"/>
            </a:br>
            <a:r>
              <a:rPr lang="ru-RU" dirty="0" smtClean="0"/>
              <a:t/>
            </a:r>
            <a:br>
              <a:rPr lang="ru-RU" dirty="0" smtClean="0"/>
            </a:br>
            <a:r>
              <a:rPr lang="ru-RU" sz="1200" b="0" i="0" kern="1200" dirty="0" smtClean="0">
                <a:solidFill>
                  <a:schemeClr val="tx1"/>
                </a:solidFill>
                <a:latin typeface="+mn-lt"/>
                <a:ea typeface="+mn-ea"/>
                <a:cs typeface="+mn-cs"/>
              </a:rPr>
              <a:t>Источник: </a:t>
            </a:r>
            <a:r>
              <a:rPr lang="ru-RU" sz="1200" b="0" i="0" u="none" strike="noStrike" kern="1200" dirty="0" smtClean="0">
                <a:solidFill>
                  <a:schemeClr val="tx1"/>
                </a:solidFill>
                <a:latin typeface="+mn-lt"/>
                <a:ea typeface="+mn-ea"/>
                <a:cs typeface="+mn-cs"/>
                <a:hlinkClick r:id="rId3"/>
              </a:rPr>
              <a:t>http://vmirechudes.com/samye-nelepye-i-smeshnye-nalogi-v-mire/</a:t>
            </a:r>
            <a:r>
              <a:rPr lang="ru-RU" sz="1200" b="0" i="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6056E952-37AF-4F12-AB8C-A4F02862A397}" type="slidenum">
              <a:rPr lang="ru-RU" smtClean="0"/>
              <a:pPr/>
              <a:t>10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Это, безусловно, один из самых абсурдных налогов, о котором вы когда-либо  услышите. В 2008 году правительство Эстонии приняло решение о введении нового налога для заводчиков коров. По мнению чиновников, эти животные своими газами сильно загрязняют воздух. Интересно, но данный налог не коснулся заводчиков других животных, которые также вносят свой «немалый вклад» в виде выбросов газов, имеющих парниковый эффект.</a:t>
            </a:r>
            <a:r>
              <a:rPr lang="ru-RU" dirty="0" smtClean="0"/>
              <a:t/>
            </a:r>
            <a:br>
              <a:rPr lang="ru-RU" dirty="0" smtClean="0"/>
            </a:br>
            <a:r>
              <a:rPr lang="ru-RU" dirty="0" smtClean="0"/>
              <a:t/>
            </a:r>
            <a:br>
              <a:rPr lang="ru-RU" dirty="0" smtClean="0"/>
            </a:br>
            <a:r>
              <a:rPr lang="ru-RU" sz="1200" b="0" i="0" kern="1200" dirty="0" smtClean="0">
                <a:solidFill>
                  <a:schemeClr val="tx1"/>
                </a:solidFill>
                <a:latin typeface="+mn-lt"/>
                <a:ea typeface="+mn-ea"/>
                <a:cs typeface="+mn-cs"/>
              </a:rPr>
              <a:t>Источник: </a:t>
            </a:r>
            <a:r>
              <a:rPr lang="ru-RU" sz="1200" b="0" i="0" u="none" strike="noStrike" kern="1200" dirty="0" smtClean="0">
                <a:solidFill>
                  <a:schemeClr val="tx1"/>
                </a:solidFill>
                <a:latin typeface="+mn-lt"/>
                <a:ea typeface="+mn-ea"/>
                <a:cs typeface="+mn-cs"/>
                <a:hlinkClick r:id="rId3"/>
              </a:rPr>
              <a:t>http://vmirechudes.com/samye-nelepye-i-smeshnye-nalogi-v-mire/</a:t>
            </a:r>
            <a:r>
              <a:rPr lang="ru-RU" sz="1200" b="0" i="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6056E952-37AF-4F12-AB8C-A4F02862A397}" type="slidenum">
              <a:rPr lang="ru-RU" smtClean="0"/>
              <a:pPr/>
              <a:t>11</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В Греции бассейн во дворе частного дома считается роскошью. Поэтому каждый владелец дома с бассейном обязан заплатить налог в размере около 800 евро в год. Многие жители Афин, которые не хотят платить этот налог, укрывают свои бассейны под брезентом цвета травы</a:t>
            </a:r>
            <a:r>
              <a:rPr lang="ru-RU" dirty="0" smtClean="0"/>
              <a:t/>
            </a:r>
            <a:br>
              <a:rPr lang="ru-RU" dirty="0" smtClean="0"/>
            </a:br>
            <a:r>
              <a:rPr lang="ru-RU" dirty="0" smtClean="0"/>
              <a:t/>
            </a:r>
            <a:br>
              <a:rPr lang="ru-RU" dirty="0" smtClean="0"/>
            </a:br>
            <a:r>
              <a:rPr lang="ru-RU" sz="1200" b="0" i="0" kern="1200" dirty="0" smtClean="0">
                <a:solidFill>
                  <a:schemeClr val="tx1"/>
                </a:solidFill>
                <a:latin typeface="+mn-lt"/>
                <a:ea typeface="+mn-ea"/>
                <a:cs typeface="+mn-cs"/>
              </a:rPr>
              <a:t>Источник: </a:t>
            </a:r>
            <a:r>
              <a:rPr lang="ru-RU" sz="1200" b="0" i="0" u="none" strike="noStrike" kern="1200" dirty="0" smtClean="0">
                <a:solidFill>
                  <a:schemeClr val="tx1"/>
                </a:solidFill>
                <a:latin typeface="+mn-lt"/>
                <a:ea typeface="+mn-ea"/>
                <a:cs typeface="+mn-cs"/>
                <a:hlinkClick r:id="rId3"/>
              </a:rPr>
              <a:t>http://vmirechudes.com/samye-nelepye-i-smeshnye-nalogi-v-mire/</a:t>
            </a:r>
            <a:r>
              <a:rPr lang="ru-RU" sz="1200" b="0" i="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6056E952-37AF-4F12-AB8C-A4F02862A397}" type="slidenum">
              <a:rPr lang="ru-RU" smtClean="0"/>
              <a:pPr/>
              <a:t>12</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i="0" kern="1200" dirty="0" smtClean="0">
                <a:solidFill>
                  <a:schemeClr val="tx1"/>
                </a:solidFill>
                <a:latin typeface="+mn-lt"/>
                <a:ea typeface="+mn-ea"/>
                <a:cs typeface="+mn-cs"/>
              </a:rPr>
              <a:t>Налог на солнце обязаны платить все туристы, которые приезжают на </a:t>
            </a:r>
            <a:r>
              <a:rPr lang="ru-RU" sz="1200" b="0" i="0" kern="1200" dirty="0" err="1" smtClean="0">
                <a:solidFill>
                  <a:schemeClr val="tx1"/>
                </a:solidFill>
                <a:latin typeface="+mn-lt"/>
                <a:ea typeface="+mn-ea"/>
                <a:cs typeface="+mn-cs"/>
              </a:rPr>
              <a:t>Майорку</a:t>
            </a:r>
            <a:r>
              <a:rPr lang="ru-RU" sz="1200" b="0" i="0" kern="1200" dirty="0" smtClean="0">
                <a:solidFill>
                  <a:schemeClr val="tx1"/>
                </a:solidFill>
                <a:latin typeface="+mn-lt"/>
                <a:ea typeface="+mn-ea"/>
                <a:cs typeface="+mn-cs"/>
              </a:rPr>
              <a:t>, Менорку и другие </a:t>
            </a:r>
            <a:r>
              <a:rPr lang="ru-RU" sz="1200" b="0" i="0" kern="1200" dirty="0" err="1" smtClean="0">
                <a:solidFill>
                  <a:schemeClr val="tx1"/>
                </a:solidFill>
                <a:latin typeface="+mn-lt"/>
                <a:ea typeface="+mn-ea"/>
                <a:cs typeface="+mn-cs"/>
              </a:rPr>
              <a:t>Балеарские</a:t>
            </a:r>
            <a:r>
              <a:rPr lang="ru-RU" sz="1200" b="0" i="0" kern="1200" dirty="0" smtClean="0">
                <a:solidFill>
                  <a:schemeClr val="tx1"/>
                </a:solidFill>
                <a:latin typeface="+mn-lt"/>
                <a:ea typeface="+mn-ea"/>
                <a:cs typeface="+mn-cs"/>
              </a:rPr>
              <a:t> острова. Плата невысокая, всего 1 евро в день. Собранные деньги местные власти тратят на улучшение туристической инфраструктуры. К сведению, в 2012 году, </a:t>
            </a:r>
            <a:r>
              <a:rPr lang="ru-RU" sz="1200" b="0" i="0" kern="1200" dirty="0" err="1" smtClean="0">
                <a:solidFill>
                  <a:schemeClr val="tx1"/>
                </a:solidFill>
                <a:latin typeface="+mn-lt"/>
                <a:ea typeface="+mn-ea"/>
                <a:cs typeface="+mn-cs"/>
              </a:rPr>
              <a:t>Балеары</a:t>
            </a:r>
            <a:r>
              <a:rPr lang="ru-RU" sz="1200" b="0" i="0" kern="1200" dirty="0" smtClean="0">
                <a:solidFill>
                  <a:schemeClr val="tx1"/>
                </a:solidFill>
                <a:latin typeface="+mn-lt"/>
                <a:ea typeface="+mn-ea"/>
                <a:cs typeface="+mn-cs"/>
              </a:rPr>
              <a:t> посетило более 10 миллионов туристов, так что поступления от этого налога — это неплохая статья доходов местного бюджета.</a:t>
            </a:r>
            <a:r>
              <a:rPr lang="ru-RU" dirty="0" smtClean="0"/>
              <a:t/>
            </a:r>
            <a:br>
              <a:rPr lang="ru-RU" dirty="0" smtClean="0"/>
            </a:br>
            <a:r>
              <a:rPr lang="ru-RU" dirty="0" smtClean="0"/>
              <a:t/>
            </a:r>
            <a:br>
              <a:rPr lang="ru-RU" dirty="0" smtClean="0"/>
            </a:br>
            <a:r>
              <a:rPr lang="ru-RU" sz="1200" b="0" i="0" kern="1200" dirty="0" smtClean="0">
                <a:solidFill>
                  <a:schemeClr val="tx1"/>
                </a:solidFill>
                <a:latin typeface="+mn-lt"/>
                <a:ea typeface="+mn-ea"/>
                <a:cs typeface="+mn-cs"/>
              </a:rPr>
              <a:t>Источник: </a:t>
            </a:r>
            <a:r>
              <a:rPr lang="ru-RU" sz="1200" b="0" i="0" u="none" strike="noStrike" kern="1200" dirty="0" smtClean="0">
                <a:solidFill>
                  <a:schemeClr val="tx1"/>
                </a:solidFill>
                <a:latin typeface="+mn-lt"/>
                <a:ea typeface="+mn-ea"/>
                <a:cs typeface="+mn-cs"/>
                <a:hlinkClick r:id="rId3"/>
              </a:rPr>
              <a:t>http://vmirechudes.com/samye-nelepye-i-smeshnye-nalogi-v-mire/</a:t>
            </a:r>
            <a:r>
              <a:rPr lang="ru-RU" sz="1200" b="0" i="0" kern="1200" dirty="0" smtClean="0">
                <a:solidFill>
                  <a:schemeClr val="tx1"/>
                </a:solidFill>
                <a:latin typeface="+mn-lt"/>
                <a:ea typeface="+mn-ea"/>
                <a:cs typeface="+mn-cs"/>
              </a:rPr>
              <a:t> .</a:t>
            </a:r>
            <a:endParaRPr lang="ru-RU" dirty="0"/>
          </a:p>
        </p:txBody>
      </p:sp>
      <p:sp>
        <p:nvSpPr>
          <p:cNvPr id="4" name="Номер слайда 3"/>
          <p:cNvSpPr>
            <a:spLocks noGrp="1"/>
          </p:cNvSpPr>
          <p:nvPr>
            <p:ph type="sldNum" sz="quarter" idx="10"/>
          </p:nvPr>
        </p:nvSpPr>
        <p:spPr/>
        <p:txBody>
          <a:bodyPr/>
          <a:lstStyle/>
          <a:p>
            <a:fld id="{6056E952-37AF-4F12-AB8C-A4F02862A397}" type="slidenum">
              <a:rPr lang="ru-RU" smtClean="0"/>
              <a:pPr/>
              <a:t>13</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056E952-37AF-4F12-AB8C-A4F02862A397}" type="slidenum">
              <a:rPr lang="ru-RU" smtClean="0"/>
              <a:pPr/>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13.05.2019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endParaRPr lang="ru-RU"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Подзаголовок 2"/>
          <p:cNvSpPr>
            <a:spLocks noGrp="1"/>
          </p:cNvSpPr>
          <p:nvPr>
            <p:ph type="subTitle" idx="1"/>
          </p:nvPr>
        </p:nvSpPr>
        <p:spPr>
          <a:xfrm>
            <a:off x="3563888" y="4725144"/>
            <a:ext cx="5112568" cy="1752600"/>
          </a:xfrm>
        </p:spPr>
        <p:txBody>
          <a:bodyPr/>
          <a:lstStyle/>
          <a:p>
            <a:pPr algn="r"/>
            <a:r>
              <a:rPr lang="ru-RU" dirty="0" smtClean="0"/>
              <a:t>.</a:t>
            </a:r>
            <a:endParaRPr lang="ru-RU" dirty="0"/>
          </a:p>
        </p:txBody>
      </p:sp>
      <p:pic>
        <p:nvPicPr>
          <p:cNvPr id="1026" name="Picture 2" descr="https://im0-tub-ru.yandex.net/i?id=4260dac37851b7c8b2672df49b1fc199-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442736" cy="55890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США: налог на загар</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Рисунок 3" descr="Udb1r.jpg"/>
          <p:cNvPicPr>
            <a:picLocks noChangeAspect="1"/>
          </p:cNvPicPr>
          <p:nvPr/>
        </p:nvPicPr>
        <p:blipFill>
          <a:blip r:embed="rId3" cstate="print"/>
          <a:stretch>
            <a:fillRect/>
          </a:stretch>
        </p:blipFill>
        <p:spPr>
          <a:xfrm>
            <a:off x="251520" y="1484784"/>
            <a:ext cx="8568952" cy="52168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8229600" cy="1143000"/>
          </a:xfrm>
        </p:spPr>
        <p:txBody>
          <a:bodyPr>
            <a:noAutofit/>
          </a:bodyPr>
          <a:lstStyle/>
          <a:p>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Эстония: </a:t>
            </a:r>
            <a:b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налог на пищеварительные газы из кишечника коров</a:t>
            </a:r>
            <a:endParaRPr lang="ru-R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6" name="Picture 2" descr="3_result"/>
          <p:cNvPicPr>
            <a:picLocks noChangeAspect="1" noChangeArrowheads="1"/>
          </p:cNvPicPr>
          <p:nvPr/>
        </p:nvPicPr>
        <p:blipFill>
          <a:blip r:embed="rId3" cstate="print"/>
          <a:srcRect/>
          <a:stretch>
            <a:fillRect/>
          </a:stretch>
        </p:blipFill>
        <p:spPr bwMode="auto">
          <a:xfrm>
            <a:off x="611560" y="1964836"/>
            <a:ext cx="7056784" cy="470452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Греция: </a:t>
            </a:r>
            <a:b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налог на бассейн</a:t>
            </a:r>
            <a:endParaRPr lang="ru-RU"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7650" name="Picture 2" descr="5_result"/>
          <p:cNvPicPr>
            <a:picLocks noChangeAspect="1" noChangeArrowheads="1"/>
          </p:cNvPicPr>
          <p:nvPr/>
        </p:nvPicPr>
        <p:blipFill>
          <a:blip r:embed="rId3" cstate="print"/>
          <a:srcRect/>
          <a:stretch>
            <a:fillRect/>
          </a:stretch>
        </p:blipFill>
        <p:spPr bwMode="auto">
          <a:xfrm>
            <a:off x="611560" y="1742389"/>
            <a:ext cx="7488832" cy="49925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Балеарские</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острова:  </a:t>
            </a:r>
            <a:b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налог на солнце</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0722" name="Picture 2" descr="7_result"/>
          <p:cNvPicPr>
            <a:picLocks noChangeAspect="1" noChangeArrowheads="1"/>
          </p:cNvPicPr>
          <p:nvPr/>
        </p:nvPicPr>
        <p:blipFill>
          <a:blip r:embed="rId3" cstate="print"/>
          <a:srcRect/>
          <a:stretch>
            <a:fillRect/>
          </a:stretch>
        </p:blipFill>
        <p:spPr bwMode="auto">
          <a:xfrm>
            <a:off x="611560" y="1678342"/>
            <a:ext cx="7632848" cy="49613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Определите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какой это налог</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Объект 3"/>
          <p:cNvSpPr>
            <a:spLocks noGrp="1"/>
          </p:cNvSpPr>
          <p:nvPr>
            <p:ph sz="quarter" idx="1"/>
          </p:nvPr>
        </p:nvSpPr>
        <p:spPr>
          <a:xfrm>
            <a:off x="539552" y="1916832"/>
            <a:ext cx="4247384" cy="4277072"/>
          </a:xfrm>
        </p:spPr>
        <p:txBody>
          <a:bodyPr>
            <a:normAutofit/>
          </a:bodyPr>
          <a:lstStyle/>
          <a:p>
            <a:pPr marL="0" indent="0" algn="ctr">
              <a:buNone/>
            </a:pPr>
            <a:r>
              <a:rPr lang="ru-RU" dirty="0"/>
              <a:t>«И повелел фараон поставить над землёю надзирателей и собирать семь лет изобилия пятую часть всех произведений земли Египетской». </a:t>
            </a:r>
            <a:endParaRPr lang="ru-RU" dirty="0" smtClean="0"/>
          </a:p>
          <a:p>
            <a:pPr marL="0" indent="0" algn="ctr">
              <a:buNone/>
            </a:pPr>
            <a:endParaRPr lang="ru-RU" sz="2000" dirty="0"/>
          </a:p>
        </p:txBody>
      </p:sp>
      <p:pic>
        <p:nvPicPr>
          <p:cNvPr id="5122" name="Picture 2" descr="Ветхий Завет - Ветхий Завет - Фотоальбом - Prenu nia am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774425"/>
            <a:ext cx="3627488" cy="30788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10417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indent="0" algn="ctr">
              <a:buNone/>
            </a:pPr>
            <a:endParaRPr lang="ru-RU" dirty="0"/>
          </a:p>
        </p:txBody>
      </p:sp>
      <p:pic>
        <p:nvPicPr>
          <p:cNvPr id="5122" name="Picture 2" descr="https://ds03.infourok.ru/uploads/ex/035d/00061ddc-72c4d1da/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7903732" cy="592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987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6146" name="Picture 2" descr="https://bankrotstvo-fiz-lic.deureks.ru/wp-content/uploads/2017/03/25242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8501214"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073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p:cNvPicPr>
            <a:picLocks noChangeAspect="1" noChangeArrowheads="1"/>
          </p:cNvPicPr>
          <p:nvPr/>
        </p:nvPicPr>
        <p:blipFill>
          <a:blip r:embed="rId2" cstate="print"/>
          <a:srcRect/>
          <a:stretch>
            <a:fillRect/>
          </a:stretch>
        </p:blipFill>
        <p:spPr bwMode="auto">
          <a:xfrm>
            <a:off x="467544" y="1916832"/>
            <a:ext cx="8164398" cy="3421161"/>
          </a:xfrm>
          <a:prstGeom prst="rect">
            <a:avLst/>
          </a:prstGeom>
          <a:noFill/>
          <a:ln w="9525">
            <a:noFill/>
            <a:miter lim="800000"/>
            <a:headEnd/>
            <a:tailEnd/>
          </a:ln>
        </p:spPr>
      </p:pic>
      <p:sp>
        <p:nvSpPr>
          <p:cNvPr id="7" name="Заголовок 1"/>
          <p:cNvSpPr txBox="1">
            <a:spLocks/>
          </p:cNvSpPr>
          <p:nvPr/>
        </p:nvSpPr>
        <p:spPr>
          <a:xfrm>
            <a:off x="539552" y="33265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5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p:cNvPicPr>
            <a:picLocks noChangeAspect="1" noChangeArrowheads="1"/>
          </p:cNvPicPr>
          <p:nvPr/>
        </p:nvPicPr>
        <p:blipFill>
          <a:blip r:embed="rId2" cstate="print"/>
          <a:srcRect t="4866"/>
          <a:stretch>
            <a:fillRect/>
          </a:stretch>
        </p:blipFill>
        <p:spPr bwMode="auto">
          <a:xfrm>
            <a:off x="899592" y="2060848"/>
            <a:ext cx="7315200" cy="3035598"/>
          </a:xfrm>
          <a:prstGeom prst="rect">
            <a:avLst/>
          </a:prstGeom>
          <a:noFill/>
          <a:ln w="9525">
            <a:noFill/>
            <a:miter lim="800000"/>
            <a:headEnd/>
            <a:tailEnd/>
          </a:ln>
        </p:spPr>
      </p:pic>
      <p:sp>
        <p:nvSpPr>
          <p:cNvPr id="6" name="Заголовок 1"/>
          <p:cNvSpPr txBox="1">
            <a:spLocks/>
          </p:cNvSpPr>
          <p:nvPr/>
        </p:nvSpPr>
        <p:spPr>
          <a:xfrm>
            <a:off x="467544" y="33265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54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115616" y="2708920"/>
            <a:ext cx="7372350" cy="2895600"/>
          </a:xfrm>
          <a:prstGeom prst="rect">
            <a:avLst/>
          </a:prstGeom>
          <a:noFill/>
          <a:ln w="9525">
            <a:noFill/>
            <a:miter lim="800000"/>
            <a:headEnd/>
            <a:tailEnd/>
          </a:ln>
        </p:spPr>
      </p:pic>
      <p:sp>
        <p:nvSpPr>
          <p:cNvPr id="4" name="Заголовок 1"/>
          <p:cNvSpPr txBox="1">
            <a:spLocks/>
          </p:cNvSpPr>
          <p:nvPr/>
        </p:nvSpPr>
        <p:spPr>
          <a:xfrm>
            <a:off x="539552" y="40466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54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836712"/>
            <a:ext cx="8229600" cy="5289451"/>
          </a:xfrm>
        </p:spPr>
        <p:txBody>
          <a:bodyPr>
            <a:normAutofit fontScale="62500" lnSpcReduction="20000"/>
          </a:bodyPr>
          <a:lstStyle/>
          <a:p>
            <a:pPr algn="ctr">
              <a:lnSpc>
                <a:spcPct val="115000"/>
              </a:lnSpc>
              <a:spcAft>
                <a:spcPts val="1000"/>
              </a:spcAft>
            </a:pPr>
            <a:r>
              <a:rPr lang="ru-RU" b="1" dirty="0">
                <a:solidFill>
                  <a:srgbClr val="FF0000"/>
                </a:solidFill>
                <a:latin typeface="Times New Roman"/>
                <a:ea typeface="Times New Roman"/>
                <a:cs typeface="Times New Roman"/>
              </a:rPr>
              <a:t>Анна Фёдоровна работает бухгалтером, часть своих сбережений она разместила на банковском депозите, некоторую часть потратила на приобретение акций различных компаний. Анна Фёдоровна брала кредит на покупку автомобиля. Что из перечисленного относится к доходам Анны Фёдоровны? Запишите цифры, под которыми они указаны.</a:t>
            </a:r>
            <a:endParaRPr lang="ru-RU" sz="2800" b="1" dirty="0">
              <a:solidFill>
                <a:srgbClr val="FF0000"/>
              </a:solidFill>
              <a:ea typeface="Calibri"/>
              <a:cs typeface="Times New Roman"/>
            </a:endParaRPr>
          </a:p>
          <a:p>
            <a:pPr algn="ctr">
              <a:lnSpc>
                <a:spcPct val="115000"/>
              </a:lnSpc>
              <a:spcAft>
                <a:spcPts val="1000"/>
              </a:spcAft>
            </a:pPr>
            <a:r>
              <a:rPr lang="ru-RU" b="1" dirty="0">
                <a:latin typeface="Times New Roman"/>
                <a:ea typeface="Times New Roman"/>
                <a:cs typeface="Times New Roman"/>
              </a:rPr>
              <a:t>1. дивиденды</a:t>
            </a:r>
            <a:endParaRPr lang="ru-RU" sz="2800" b="1" dirty="0">
              <a:ea typeface="Calibri"/>
              <a:cs typeface="Times New Roman"/>
            </a:endParaRPr>
          </a:p>
          <a:p>
            <a:pPr algn="ctr">
              <a:lnSpc>
                <a:spcPct val="115000"/>
              </a:lnSpc>
              <a:spcAft>
                <a:spcPts val="1000"/>
              </a:spcAft>
            </a:pPr>
            <a:r>
              <a:rPr lang="ru-RU" b="1" dirty="0">
                <a:latin typeface="Times New Roman"/>
                <a:ea typeface="Times New Roman"/>
                <a:cs typeface="Times New Roman"/>
              </a:rPr>
              <a:t>2. процент по кредиту</a:t>
            </a:r>
            <a:endParaRPr lang="ru-RU" sz="2800" b="1" dirty="0">
              <a:ea typeface="Calibri"/>
              <a:cs typeface="Times New Roman"/>
            </a:endParaRPr>
          </a:p>
          <a:p>
            <a:pPr algn="ctr">
              <a:lnSpc>
                <a:spcPct val="115000"/>
              </a:lnSpc>
              <a:spcAft>
                <a:spcPts val="1000"/>
              </a:spcAft>
            </a:pPr>
            <a:r>
              <a:rPr lang="ru-RU" b="1" dirty="0">
                <a:latin typeface="Times New Roman"/>
                <a:ea typeface="Times New Roman"/>
                <a:cs typeface="Times New Roman"/>
              </a:rPr>
              <a:t>3. зарплата</a:t>
            </a:r>
            <a:endParaRPr lang="ru-RU" sz="2800" b="1" dirty="0">
              <a:ea typeface="Calibri"/>
              <a:cs typeface="Times New Roman"/>
            </a:endParaRPr>
          </a:p>
          <a:p>
            <a:pPr algn="ctr">
              <a:lnSpc>
                <a:spcPct val="115000"/>
              </a:lnSpc>
              <a:spcAft>
                <a:spcPts val="1000"/>
              </a:spcAft>
            </a:pPr>
            <a:r>
              <a:rPr lang="ru-RU" b="1" dirty="0">
                <a:latin typeface="Times New Roman"/>
                <a:ea typeface="Times New Roman"/>
                <a:cs typeface="Times New Roman"/>
              </a:rPr>
              <a:t>4. процент по вкладу</a:t>
            </a:r>
            <a:endParaRPr lang="ru-RU" sz="2800" b="1" dirty="0">
              <a:ea typeface="Calibri"/>
              <a:cs typeface="Times New Roman"/>
            </a:endParaRPr>
          </a:p>
          <a:p>
            <a:pPr algn="ctr">
              <a:lnSpc>
                <a:spcPct val="115000"/>
              </a:lnSpc>
              <a:spcAft>
                <a:spcPts val="1000"/>
              </a:spcAft>
            </a:pPr>
            <a:r>
              <a:rPr lang="ru-RU" b="1" dirty="0">
                <a:latin typeface="Times New Roman"/>
                <a:ea typeface="Times New Roman"/>
                <a:cs typeface="Times New Roman"/>
              </a:rPr>
              <a:t>5. транспортный налог</a:t>
            </a:r>
            <a:endParaRPr lang="ru-RU" sz="2800" b="1" dirty="0">
              <a:ea typeface="Calibri"/>
              <a:cs typeface="Times New Roman"/>
            </a:endParaRPr>
          </a:p>
          <a:p>
            <a:pPr algn="ctr">
              <a:lnSpc>
                <a:spcPct val="115000"/>
              </a:lnSpc>
              <a:spcAft>
                <a:spcPts val="1000"/>
              </a:spcAft>
            </a:pPr>
            <a:r>
              <a:rPr lang="ru-RU" b="1" dirty="0">
                <a:latin typeface="Times New Roman"/>
                <a:ea typeface="Times New Roman"/>
                <a:cs typeface="Times New Roman"/>
              </a:rPr>
              <a:t>6. коммунальные платежи</a:t>
            </a:r>
            <a:endParaRPr lang="ru-RU" sz="2800" b="1" dirty="0">
              <a:ea typeface="Calibri"/>
              <a:cs typeface="Times New Roman"/>
            </a:endParaRPr>
          </a:p>
        </p:txBody>
      </p:sp>
    </p:spTree>
    <p:extLst>
      <p:ext uri="{BB962C8B-B14F-4D97-AF65-F5344CB8AC3E}">
        <p14:creationId xmlns:p14="http://schemas.microsoft.com/office/powerpoint/2010/main" val="1763674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1"/>
            <a:ext cx="8229600" cy="748680"/>
          </a:xfrm>
        </p:spPr>
        <p:txBody>
          <a:bodyPr>
            <a:noAutofit/>
          </a:bodyPr>
          <a:lstStyle/>
          <a:p>
            <a:pPr algn="ctr">
              <a:buNone/>
            </a:pPr>
            <a:r>
              <a:rPr lang="ru-RU"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Угадай пословицу</a:t>
            </a:r>
            <a:endParaRPr lang="ru-RU"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Заголовок 1"/>
          <p:cNvSpPr txBox="1">
            <a:spLocks/>
          </p:cNvSpPr>
          <p:nvPr/>
        </p:nvSpPr>
        <p:spPr>
          <a:xfrm>
            <a:off x="467544" y="260648"/>
            <a:ext cx="8229600" cy="1143000"/>
          </a:xfrm>
          <a:prstGeom prst="rect">
            <a:avLst/>
          </a:prstGeom>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РАУНД № 5</a:t>
            </a:r>
            <a:endParaRPr kumimoji="0" lang="ru-RU" sz="44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pic>
        <p:nvPicPr>
          <p:cNvPr id="6" name="Рисунок 5" descr="PA140018.jpg"/>
          <p:cNvPicPr>
            <a:picLocks noChangeAspect="1"/>
          </p:cNvPicPr>
          <p:nvPr/>
        </p:nvPicPr>
        <p:blipFill>
          <a:blip r:embed="rId2" cstate="print"/>
          <a:srcRect t="4894" r="50452"/>
          <a:stretch>
            <a:fillRect/>
          </a:stretch>
        </p:blipFill>
        <p:spPr>
          <a:xfrm>
            <a:off x="3203848" y="2852936"/>
            <a:ext cx="2664296" cy="383557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atic8.depositphotos.com/1178962/917/v/950/depositphotos_9178141-Wedding-illustration.jpg"/>
          <p:cNvPicPr>
            <a:picLocks noChangeAspect="1" noChangeArrowheads="1"/>
          </p:cNvPicPr>
          <p:nvPr/>
        </p:nvPicPr>
        <p:blipFill>
          <a:blip r:embed="rId2" cstate="print"/>
          <a:srcRect/>
          <a:stretch>
            <a:fillRect/>
          </a:stretch>
        </p:blipFill>
        <p:spPr bwMode="auto">
          <a:xfrm>
            <a:off x="4644008" y="2204864"/>
            <a:ext cx="2232248" cy="2232248"/>
          </a:xfrm>
          <a:prstGeom prst="rect">
            <a:avLst/>
          </a:prstGeom>
          <a:noFill/>
        </p:spPr>
      </p:pic>
      <p:sp>
        <p:nvSpPr>
          <p:cNvPr id="2" name="Заголовок 1"/>
          <p:cNvSpPr>
            <a:spLocks noGrp="1"/>
          </p:cNvSpPr>
          <p:nvPr>
            <p:ph type="title"/>
          </p:nvPr>
        </p:nvSpPr>
        <p:spPr/>
        <p:txBody>
          <a:bodyPr>
            <a:normAutofit/>
          </a:bodyPr>
          <a:lstStyle/>
          <a:p>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386" name="AutoShape 2" descr="http://foneyes.ru/img/picture/Feb/15/7e09128ac74c81b5baed071d631575ee/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Рисунок 4" descr="5.jpg"/>
          <p:cNvPicPr>
            <a:picLocks noChangeAspect="1"/>
          </p:cNvPicPr>
          <p:nvPr/>
        </p:nvPicPr>
        <p:blipFill>
          <a:blip r:embed="rId3" cstate="print"/>
          <a:stretch>
            <a:fillRect/>
          </a:stretch>
        </p:blipFill>
        <p:spPr>
          <a:xfrm>
            <a:off x="251520" y="1916832"/>
            <a:ext cx="3614776" cy="2471553"/>
          </a:xfrm>
          <a:prstGeom prst="rect">
            <a:avLst/>
          </a:prstGeom>
        </p:spPr>
      </p:pic>
      <p:pic>
        <p:nvPicPr>
          <p:cNvPr id="6" name="Рисунок 5" descr="481546180.jpg"/>
          <p:cNvPicPr>
            <a:picLocks noChangeAspect="1"/>
          </p:cNvPicPr>
          <p:nvPr/>
        </p:nvPicPr>
        <p:blipFill>
          <a:blip r:embed="rId4" cstate="print"/>
          <a:stretch>
            <a:fillRect/>
          </a:stretch>
        </p:blipFill>
        <p:spPr>
          <a:xfrm>
            <a:off x="2627784" y="2132856"/>
            <a:ext cx="2079264" cy="2213744"/>
          </a:xfrm>
          <a:prstGeom prst="rect">
            <a:avLst/>
          </a:prstGeom>
        </p:spPr>
      </p:pic>
      <p:pic>
        <p:nvPicPr>
          <p:cNvPr id="7" name="Рисунок 6" descr="i (1).jpg"/>
          <p:cNvPicPr>
            <a:picLocks noChangeAspect="1"/>
          </p:cNvPicPr>
          <p:nvPr/>
        </p:nvPicPr>
        <p:blipFill>
          <a:blip r:embed="rId5" cstate="print"/>
          <a:stretch>
            <a:fillRect/>
          </a:stretch>
        </p:blipFill>
        <p:spPr>
          <a:xfrm>
            <a:off x="6876256" y="2204864"/>
            <a:ext cx="2016224" cy="2016224"/>
          </a:xfrm>
          <a:prstGeom prst="rect">
            <a:avLst/>
          </a:prstGeom>
        </p:spPr>
      </p:pic>
      <p:pic>
        <p:nvPicPr>
          <p:cNvPr id="8" name="Рисунок 7" descr="Currency-vectors_10813.jpg"/>
          <p:cNvPicPr>
            <a:picLocks noChangeAspect="1"/>
          </p:cNvPicPr>
          <p:nvPr/>
        </p:nvPicPr>
        <p:blipFill>
          <a:blip r:embed="rId6" cstate="print"/>
          <a:stretch>
            <a:fillRect/>
          </a:stretch>
        </p:blipFill>
        <p:spPr>
          <a:xfrm>
            <a:off x="3059832" y="5085184"/>
            <a:ext cx="2736304" cy="1679729"/>
          </a:xfrm>
          <a:prstGeom prst="rect">
            <a:avLst/>
          </a:prstGeom>
        </p:spPr>
      </p:pic>
      <p:sp>
        <p:nvSpPr>
          <p:cNvPr id="9" name="Левая фигурная скобка 8"/>
          <p:cNvSpPr/>
          <p:nvPr/>
        </p:nvSpPr>
        <p:spPr>
          <a:xfrm rot="16200000">
            <a:off x="4247964" y="1232756"/>
            <a:ext cx="648072" cy="7200800"/>
          </a:xfrm>
          <a:prstGeom prst="leftBrace">
            <a:avLst>
              <a:gd name="adj1" fmla="val 8333"/>
              <a:gd name="adj2" fmla="val 49733"/>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0" name="TextBox 9"/>
          <p:cNvSpPr txBox="1"/>
          <p:nvPr/>
        </p:nvSpPr>
        <p:spPr>
          <a:xfrm>
            <a:off x="6156176" y="5445224"/>
            <a:ext cx="2065052" cy="707886"/>
          </a:xfrm>
          <a:prstGeom prst="rect">
            <a:avLst/>
          </a:prstGeom>
          <a:noFill/>
        </p:spPr>
        <p:txBody>
          <a:bodyPr wrap="none" rtlCol="0">
            <a:spAutoFit/>
          </a:bodyPr>
          <a:lstStyle/>
          <a:p>
            <a:r>
              <a:rPr lang="ru-RU" sz="4000" b="1" dirty="0" smtClean="0"/>
              <a:t>подавай</a:t>
            </a:r>
            <a:endParaRPr lang="ru-RU" sz="4000" b="1" dirty="0"/>
          </a:p>
        </p:txBody>
      </p:sp>
      <p:sp>
        <p:nvSpPr>
          <p:cNvPr id="11" name="TextBox 10"/>
          <p:cNvSpPr txBox="1"/>
          <p:nvPr/>
        </p:nvSpPr>
        <p:spPr>
          <a:xfrm>
            <a:off x="611560" y="5445224"/>
            <a:ext cx="1526380" cy="707886"/>
          </a:xfrm>
          <a:prstGeom prst="rect">
            <a:avLst/>
          </a:prstGeom>
          <a:noFill/>
        </p:spPr>
        <p:txBody>
          <a:bodyPr wrap="none" rtlCol="0">
            <a:spAutoFit/>
          </a:bodyPr>
          <a:lstStyle/>
          <a:p>
            <a:r>
              <a:rPr lang="ru-RU" sz="4000" b="1" dirty="0" smtClean="0"/>
              <a:t>за все</a:t>
            </a:r>
            <a:endParaRPr lang="ru-RU" sz="4000" b="1" dirty="0"/>
          </a:p>
        </p:txBody>
      </p:sp>
      <p:sp>
        <p:nvSpPr>
          <p:cNvPr id="16388" name="AutoShape 4" descr="http://foneyes.ru/img/picture/Feb/15/7e09128ac74c81b5baed071d631575ee/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TextBox 12"/>
          <p:cNvSpPr txBox="1"/>
          <p:nvPr/>
        </p:nvSpPr>
        <p:spPr>
          <a:xfrm>
            <a:off x="2627784" y="4077072"/>
            <a:ext cx="317716" cy="707886"/>
          </a:xfrm>
          <a:prstGeom prst="rect">
            <a:avLst/>
          </a:prstGeom>
          <a:noFill/>
        </p:spPr>
        <p:txBody>
          <a:bodyPr wrap="none" rtlCol="0">
            <a:spAutoFit/>
          </a:bodyPr>
          <a:lstStyle/>
          <a:p>
            <a:r>
              <a:rPr lang="ru-RU" sz="4000" b="1" dirty="0" smtClean="0"/>
              <a:t>,</a:t>
            </a:r>
            <a:endParaRPr lang="ru-RU" sz="4000" b="1" dirty="0"/>
          </a:p>
        </p:txBody>
      </p:sp>
      <p:sp>
        <p:nvSpPr>
          <p:cNvPr id="14" name="TextBox 13"/>
          <p:cNvSpPr txBox="1"/>
          <p:nvPr/>
        </p:nvSpPr>
        <p:spPr>
          <a:xfrm>
            <a:off x="4572000" y="3933056"/>
            <a:ext cx="317716" cy="707886"/>
          </a:xfrm>
          <a:prstGeom prst="rect">
            <a:avLst/>
          </a:prstGeom>
          <a:noFill/>
        </p:spPr>
        <p:txBody>
          <a:bodyPr wrap="none" rtlCol="0">
            <a:spAutoFit/>
          </a:bodyPr>
          <a:lstStyle/>
          <a:p>
            <a:r>
              <a:rPr lang="ru-RU" sz="4000" b="1" dirty="0" smtClean="0"/>
              <a:t>,</a:t>
            </a:r>
            <a:endParaRPr lang="ru-RU" sz="4000" b="1" dirty="0"/>
          </a:p>
        </p:txBody>
      </p:sp>
      <p:sp>
        <p:nvSpPr>
          <p:cNvPr id="15" name="TextBox 14"/>
          <p:cNvSpPr txBox="1"/>
          <p:nvPr/>
        </p:nvSpPr>
        <p:spPr>
          <a:xfrm>
            <a:off x="6516216" y="3861048"/>
            <a:ext cx="317716" cy="707886"/>
          </a:xfrm>
          <a:prstGeom prst="rect">
            <a:avLst/>
          </a:prstGeom>
          <a:noFill/>
        </p:spPr>
        <p:txBody>
          <a:bodyPr wrap="none" rtlCol="0">
            <a:spAutoFit/>
          </a:bodyPr>
          <a:lstStyle/>
          <a:p>
            <a:r>
              <a:rPr lang="ru-RU" sz="4000" b="1" dirty="0" smtClean="0"/>
              <a:t>,</a:t>
            </a:r>
            <a:endParaRPr lang="ru-RU"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1143000"/>
          </a:xfrm>
        </p:spPr>
        <p:txBody>
          <a:bodyPr>
            <a:noAutofit/>
          </a:bodyPr>
          <a:lstStyle/>
          <a:p>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TextBox 3"/>
          <p:cNvSpPr txBox="1"/>
          <p:nvPr/>
        </p:nvSpPr>
        <p:spPr>
          <a:xfrm>
            <a:off x="755576" y="1844824"/>
            <a:ext cx="1659750" cy="707886"/>
          </a:xfrm>
          <a:prstGeom prst="rect">
            <a:avLst/>
          </a:prstGeom>
          <a:noFill/>
        </p:spPr>
        <p:txBody>
          <a:bodyPr wrap="none" rtlCol="0">
            <a:spAutoFit/>
          </a:bodyPr>
          <a:lstStyle/>
          <a:p>
            <a:r>
              <a:rPr lang="ru-RU" sz="4000" b="1" dirty="0" smtClean="0"/>
              <a:t>Как ни</a:t>
            </a:r>
            <a:endParaRPr lang="ru-RU" sz="4000" b="1" dirty="0"/>
          </a:p>
        </p:txBody>
      </p:sp>
      <p:pic>
        <p:nvPicPr>
          <p:cNvPr id="5" name="Рисунок 4" descr="a6183_25063.jpg"/>
          <p:cNvPicPr>
            <a:picLocks noChangeAspect="1"/>
          </p:cNvPicPr>
          <p:nvPr/>
        </p:nvPicPr>
        <p:blipFill>
          <a:blip r:embed="rId2" cstate="print"/>
          <a:stretch>
            <a:fillRect/>
          </a:stretch>
        </p:blipFill>
        <p:spPr>
          <a:xfrm>
            <a:off x="1043608" y="3861048"/>
            <a:ext cx="2573661" cy="1932816"/>
          </a:xfrm>
          <a:prstGeom prst="rect">
            <a:avLst/>
          </a:prstGeom>
        </p:spPr>
      </p:pic>
      <p:pic>
        <p:nvPicPr>
          <p:cNvPr id="6" name="Рисунок 5" descr="i (2).jpg"/>
          <p:cNvPicPr>
            <a:picLocks noChangeAspect="1"/>
          </p:cNvPicPr>
          <p:nvPr/>
        </p:nvPicPr>
        <p:blipFill>
          <a:blip r:embed="rId3" cstate="print"/>
          <a:stretch>
            <a:fillRect/>
          </a:stretch>
        </p:blipFill>
        <p:spPr>
          <a:xfrm>
            <a:off x="2843808" y="1700808"/>
            <a:ext cx="2522220" cy="1638300"/>
          </a:xfrm>
          <a:prstGeom prst="rect">
            <a:avLst/>
          </a:prstGeom>
        </p:spPr>
      </p:pic>
      <p:sp>
        <p:nvSpPr>
          <p:cNvPr id="7" name="TextBox 6"/>
          <p:cNvSpPr txBox="1"/>
          <p:nvPr/>
        </p:nvSpPr>
        <p:spPr>
          <a:xfrm>
            <a:off x="4211960" y="4293096"/>
            <a:ext cx="838691" cy="707886"/>
          </a:xfrm>
          <a:prstGeom prst="rect">
            <a:avLst/>
          </a:prstGeom>
          <a:noFill/>
        </p:spPr>
        <p:txBody>
          <a:bodyPr wrap="none" rtlCol="0">
            <a:spAutoFit/>
          </a:bodyPr>
          <a:lstStyle/>
          <a:p>
            <a:r>
              <a:rPr lang="ru-RU" sz="4000" b="1" dirty="0" smtClean="0"/>
              <a:t>не </a:t>
            </a:r>
            <a:endParaRPr lang="ru-RU" sz="4000" b="1" dirty="0"/>
          </a:p>
        </p:txBody>
      </p:sp>
      <p:pic>
        <p:nvPicPr>
          <p:cNvPr id="8" name="Рисунок 7" descr="19583342-Ostrich-cartoon-hiding-its-head-in-the-hole-Stock-Photo.jpg"/>
          <p:cNvPicPr>
            <a:picLocks noChangeAspect="1"/>
          </p:cNvPicPr>
          <p:nvPr/>
        </p:nvPicPr>
        <p:blipFill>
          <a:blip r:embed="rId4" cstate="print"/>
          <a:stretch>
            <a:fillRect/>
          </a:stretch>
        </p:blipFill>
        <p:spPr>
          <a:xfrm>
            <a:off x="5652120" y="3573016"/>
            <a:ext cx="2070352" cy="2129318"/>
          </a:xfrm>
          <a:prstGeom prst="rect">
            <a:avLst/>
          </a:prstGeom>
        </p:spPr>
      </p:pic>
      <p:sp>
        <p:nvSpPr>
          <p:cNvPr id="9" name="TextBox 8"/>
          <p:cNvSpPr txBox="1"/>
          <p:nvPr/>
        </p:nvSpPr>
        <p:spPr>
          <a:xfrm>
            <a:off x="5940152" y="2708920"/>
            <a:ext cx="317716" cy="707886"/>
          </a:xfrm>
          <a:prstGeom prst="rect">
            <a:avLst/>
          </a:prstGeom>
          <a:noFill/>
        </p:spPr>
        <p:txBody>
          <a:bodyPr wrap="none" rtlCol="0">
            <a:spAutoFit/>
          </a:bodyPr>
          <a:lstStyle/>
          <a:p>
            <a:r>
              <a:rPr lang="ru-RU" sz="4000" b="1" dirty="0" smtClean="0"/>
              <a:t>,</a:t>
            </a:r>
            <a:endParaRPr lang="ru-RU"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143000"/>
          </a:xfrm>
        </p:spPr>
        <p:txBody>
          <a:bodyPr>
            <a:normAutofit/>
          </a:bodyPr>
          <a:lstStyle/>
          <a:p>
            <a:endParaRPr lang="ru-RU" dirty="0"/>
          </a:p>
        </p:txBody>
      </p:sp>
      <p:sp>
        <p:nvSpPr>
          <p:cNvPr id="21506" name="AutoShape 2" descr="http://foneyes.ru/img/picture/Feb/15/7e09128ac74c81b5baed071d631575ee/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TextBox 4"/>
          <p:cNvSpPr txBox="1"/>
          <p:nvPr/>
        </p:nvSpPr>
        <p:spPr>
          <a:xfrm>
            <a:off x="179512" y="2132856"/>
            <a:ext cx="2363019" cy="707886"/>
          </a:xfrm>
          <a:prstGeom prst="rect">
            <a:avLst/>
          </a:prstGeom>
          <a:noFill/>
        </p:spPr>
        <p:txBody>
          <a:bodyPr wrap="none" rtlCol="0">
            <a:spAutoFit/>
          </a:bodyPr>
          <a:lstStyle/>
          <a:p>
            <a:r>
              <a:rPr lang="ru-RU" sz="4000" b="1" dirty="0" smtClean="0"/>
              <a:t>Не платит</a:t>
            </a:r>
            <a:endParaRPr lang="ru-RU" sz="4000" b="1" dirty="0"/>
          </a:p>
        </p:txBody>
      </p:sp>
      <p:sp>
        <p:nvSpPr>
          <p:cNvPr id="6" name="TextBox 5"/>
          <p:cNvSpPr txBox="1"/>
          <p:nvPr/>
        </p:nvSpPr>
        <p:spPr>
          <a:xfrm>
            <a:off x="4355976" y="2348880"/>
            <a:ext cx="1690527" cy="707886"/>
          </a:xfrm>
          <a:prstGeom prst="rect">
            <a:avLst/>
          </a:prstGeom>
          <a:noFill/>
        </p:spPr>
        <p:txBody>
          <a:bodyPr wrap="none" rtlCol="0">
            <a:spAutoFit/>
          </a:bodyPr>
          <a:lstStyle/>
          <a:p>
            <a:r>
              <a:rPr lang="ru-RU" sz="4000" b="1" dirty="0" smtClean="0"/>
              <a:t>только</a:t>
            </a:r>
            <a:endParaRPr lang="ru-RU" sz="4000" b="1" dirty="0"/>
          </a:p>
        </p:txBody>
      </p:sp>
      <p:pic>
        <p:nvPicPr>
          <p:cNvPr id="7" name="Рисунок 6" descr="chem-otlichaetsya-nalog-ot-poshliny.png"/>
          <p:cNvPicPr>
            <a:picLocks noChangeAspect="1"/>
          </p:cNvPicPr>
          <p:nvPr/>
        </p:nvPicPr>
        <p:blipFill>
          <a:blip r:embed="rId3" cstate="print"/>
          <a:stretch>
            <a:fillRect/>
          </a:stretch>
        </p:blipFill>
        <p:spPr>
          <a:xfrm>
            <a:off x="2411760" y="1700808"/>
            <a:ext cx="2016224" cy="2016224"/>
          </a:xfrm>
          <a:prstGeom prst="rect">
            <a:avLst/>
          </a:prstGeom>
        </p:spPr>
      </p:pic>
      <p:pic>
        <p:nvPicPr>
          <p:cNvPr id="8" name="Рисунок 7" descr="987b3a11514612709b50c83daee03a1b.jpg"/>
          <p:cNvPicPr>
            <a:picLocks noChangeAspect="1"/>
          </p:cNvPicPr>
          <p:nvPr/>
        </p:nvPicPr>
        <p:blipFill>
          <a:blip r:embed="rId4" cstate="print"/>
          <a:stretch>
            <a:fillRect/>
          </a:stretch>
        </p:blipFill>
        <p:spPr>
          <a:xfrm>
            <a:off x="6300192" y="1556792"/>
            <a:ext cx="1862336" cy="2330830"/>
          </a:xfrm>
          <a:prstGeom prst="rect">
            <a:avLst/>
          </a:prstGeom>
        </p:spPr>
      </p:pic>
      <p:sp>
        <p:nvSpPr>
          <p:cNvPr id="9" name="TextBox 8"/>
          <p:cNvSpPr txBox="1"/>
          <p:nvPr/>
        </p:nvSpPr>
        <p:spPr>
          <a:xfrm>
            <a:off x="395536" y="4509120"/>
            <a:ext cx="856325" cy="707886"/>
          </a:xfrm>
          <a:prstGeom prst="rect">
            <a:avLst/>
          </a:prstGeom>
          <a:noFill/>
        </p:spPr>
        <p:txBody>
          <a:bodyPr wrap="none" rtlCol="0">
            <a:spAutoFit/>
          </a:bodyPr>
          <a:lstStyle/>
          <a:p>
            <a:r>
              <a:rPr lang="ru-RU" sz="4000" b="1" dirty="0" smtClean="0"/>
              <a:t>он </a:t>
            </a:r>
            <a:endParaRPr lang="ru-RU" sz="4000" b="1" dirty="0"/>
          </a:p>
        </p:txBody>
      </p:sp>
      <p:pic>
        <p:nvPicPr>
          <p:cNvPr id="10" name="Рисунок 9" descr="depositphotos_15790725-hot-dog.jpg"/>
          <p:cNvPicPr>
            <a:picLocks noChangeAspect="1"/>
          </p:cNvPicPr>
          <p:nvPr/>
        </p:nvPicPr>
        <p:blipFill>
          <a:blip r:embed="rId5" cstate="print"/>
          <a:stretch>
            <a:fillRect/>
          </a:stretch>
        </p:blipFill>
        <p:spPr>
          <a:xfrm>
            <a:off x="1259632" y="4437112"/>
            <a:ext cx="1124744" cy="1124744"/>
          </a:xfrm>
          <a:prstGeom prst="rect">
            <a:avLst/>
          </a:prstGeom>
        </p:spPr>
      </p:pic>
      <p:pic>
        <p:nvPicPr>
          <p:cNvPr id="11" name="Рисунок 10" descr="depositphotos_13160857-stock-illustration-sign-not-drink-vector.jpg"/>
          <p:cNvPicPr>
            <a:picLocks noChangeAspect="1"/>
          </p:cNvPicPr>
          <p:nvPr/>
        </p:nvPicPr>
        <p:blipFill>
          <a:blip r:embed="rId6" cstate="print"/>
          <a:stretch>
            <a:fillRect/>
          </a:stretch>
        </p:blipFill>
        <p:spPr>
          <a:xfrm>
            <a:off x="2915816" y="4365104"/>
            <a:ext cx="1152128" cy="1152128"/>
          </a:xfrm>
          <a:prstGeom prst="rect">
            <a:avLst/>
          </a:prstGeom>
        </p:spPr>
      </p:pic>
      <p:pic>
        <p:nvPicPr>
          <p:cNvPr id="12" name="Рисунок 11" descr="mini_1.jpg"/>
          <p:cNvPicPr>
            <a:picLocks noChangeAspect="1"/>
          </p:cNvPicPr>
          <p:nvPr/>
        </p:nvPicPr>
        <p:blipFill>
          <a:blip r:embed="rId7" cstate="print"/>
          <a:stretch>
            <a:fillRect/>
          </a:stretch>
        </p:blipFill>
        <p:spPr>
          <a:xfrm>
            <a:off x="6156176" y="4293096"/>
            <a:ext cx="2339340" cy="1752600"/>
          </a:xfrm>
          <a:prstGeom prst="rect">
            <a:avLst/>
          </a:prstGeom>
        </p:spPr>
      </p:pic>
      <p:sp>
        <p:nvSpPr>
          <p:cNvPr id="13" name="TextBox 12"/>
          <p:cNvSpPr txBox="1"/>
          <p:nvPr/>
        </p:nvSpPr>
        <p:spPr>
          <a:xfrm>
            <a:off x="4427984" y="4581128"/>
            <a:ext cx="1690527" cy="707886"/>
          </a:xfrm>
          <a:prstGeom prst="rect">
            <a:avLst/>
          </a:prstGeom>
          <a:noFill/>
        </p:spPr>
        <p:txBody>
          <a:bodyPr wrap="none" rtlCol="0">
            <a:spAutoFit/>
          </a:bodyPr>
          <a:lstStyle/>
          <a:p>
            <a:r>
              <a:rPr lang="ru-RU" sz="4000" b="1" dirty="0" smtClean="0"/>
              <a:t>только</a:t>
            </a:r>
            <a:endParaRPr lang="ru-RU" sz="4000" b="1" dirty="0"/>
          </a:p>
        </p:txBody>
      </p:sp>
      <p:sp>
        <p:nvSpPr>
          <p:cNvPr id="14" name="TextBox 13"/>
          <p:cNvSpPr txBox="1"/>
          <p:nvPr/>
        </p:nvSpPr>
        <p:spPr>
          <a:xfrm>
            <a:off x="2483768" y="4581128"/>
            <a:ext cx="317716" cy="707886"/>
          </a:xfrm>
          <a:prstGeom prst="rect">
            <a:avLst/>
          </a:prstGeom>
          <a:noFill/>
        </p:spPr>
        <p:txBody>
          <a:bodyPr wrap="none" rtlCol="0">
            <a:spAutoFit/>
          </a:bodyPr>
          <a:lstStyle/>
          <a:p>
            <a:r>
              <a:rPr lang="ru-RU" sz="4000" b="1" dirty="0" smtClean="0"/>
              <a:t>,</a:t>
            </a:r>
            <a:endParaRPr lang="ru-RU"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4" name="Picture 1" descr="C:\Users\fjdrs\Desktop\для педсовета\где логика.jpg"/>
          <p:cNvPicPr/>
          <p:nvPr/>
        </p:nvPicPr>
        <p:blipFill>
          <a:blip r:embed="rId2">
            <a:extLst>
              <a:ext uri="{28A0092B-C50C-407E-A947-70E740481C1C}">
                <a14:useLocalDpi xmlns:a14="http://schemas.microsoft.com/office/drawing/2010/main" val="0"/>
              </a:ext>
            </a:extLst>
          </a:blip>
          <a:srcRect/>
          <a:stretch>
            <a:fillRect/>
          </a:stretch>
        </p:blipFill>
        <p:spPr bwMode="auto">
          <a:xfrm>
            <a:off x="812726" y="695325"/>
            <a:ext cx="7215658" cy="5467350"/>
          </a:xfrm>
          <a:prstGeom prst="rect">
            <a:avLst/>
          </a:prstGeom>
          <a:noFill/>
          <a:ln>
            <a:noFill/>
          </a:ln>
        </p:spPr>
      </p:pic>
    </p:spTree>
    <p:extLst>
      <p:ext uri="{BB962C8B-B14F-4D97-AF65-F5344CB8AC3E}">
        <p14:creationId xmlns:p14="http://schemas.microsoft.com/office/powerpoint/2010/main" val="2748895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7890" name="Picture 2" descr="https://fs00.infourok.ru/images/doc/187/213652/hello_html_39519773.png"/>
          <p:cNvPicPr>
            <a:picLocks noChangeAspect="1" noChangeArrowheads="1"/>
          </p:cNvPicPr>
          <p:nvPr/>
        </p:nvPicPr>
        <p:blipFill>
          <a:blip r:embed="rId2" cstate="print"/>
          <a:srcRect/>
          <a:stretch>
            <a:fillRect/>
          </a:stretch>
        </p:blipFill>
        <p:spPr bwMode="auto">
          <a:xfrm>
            <a:off x="395536" y="2276872"/>
            <a:ext cx="8542920" cy="34171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Заголовок 1"/>
          <p:cNvSpPr txBox="1">
            <a:spLocks/>
          </p:cNvSpPr>
          <p:nvPr/>
        </p:nvSpPr>
        <p:spPr>
          <a:xfrm>
            <a:off x="539552" y="1886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a:p>
        </p:txBody>
      </p:sp>
      <p:pic>
        <p:nvPicPr>
          <p:cNvPr id="2050" name="Picture 2" descr="https://get.pxhere.com/photo/money-cash-gold-currency-coin-coins-finance-money-making-7601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84785"/>
            <a:ext cx="3528392" cy="23547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gusiyabloni.com/wp-content/uploads/2018/03/Kury-Nyu-gempshir-1100x73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2662162"/>
            <a:ext cx="3216121" cy="21401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a-ili-net.goodplace.eu/n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2667" y="4653136"/>
            <a:ext cx="2544217" cy="190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014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descr="http://silver-colubrid.ru/image/cache/data/DSCF0120%20%281%29-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878756"/>
            <a:ext cx="3194720" cy="31947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optionsworld.ru/wp-content/uploads/2016/04/rubl.jpg-template-gener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852936"/>
            <a:ext cx="2880320" cy="287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128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4098" name="Picture 2" descr="https://img.fonwall.ru/o/zn/monety-dengi.jpg?route=mid&amp;amp;h=7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4223412" cy="23762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avatars.mds.yandex.net/get-pdb/33827/37432b08-f695-4cd5-b402-3ca73ed2b769/s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844824"/>
            <a:ext cx="3888431" cy="259228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tudfiles.net/html/2706/166/html_o6EQgj23FI.sOZF/img-XDqgo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4437112"/>
            <a:ext cx="2948910" cy="2177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614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54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endParaRPr>
          </a:p>
        </p:txBody>
      </p:sp>
      <p:pic>
        <p:nvPicPr>
          <p:cNvPr id="34819" name="Picture 3"/>
          <p:cNvPicPr>
            <a:picLocks noChangeAspect="1" noChangeArrowheads="1"/>
          </p:cNvPicPr>
          <p:nvPr/>
        </p:nvPicPr>
        <p:blipFill>
          <a:blip r:embed="rId2" cstate="print"/>
          <a:srcRect/>
          <a:stretch>
            <a:fillRect/>
          </a:stretch>
        </p:blipFill>
        <p:spPr bwMode="auto">
          <a:xfrm>
            <a:off x="2699792" y="1772816"/>
            <a:ext cx="5230515" cy="39138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Бельгия: </a:t>
            </a:r>
            <a:b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налог на приготовление пищи на гриле </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Рисунок 2" descr="1_result172.jpg"/>
          <p:cNvPicPr>
            <a:picLocks noChangeAspect="1"/>
          </p:cNvPicPr>
          <p:nvPr/>
        </p:nvPicPr>
        <p:blipFill>
          <a:blip r:embed="rId3" cstate="print"/>
          <a:stretch>
            <a:fillRect/>
          </a:stretch>
        </p:blipFill>
        <p:spPr>
          <a:xfrm>
            <a:off x="971600" y="1628800"/>
            <a:ext cx="7272808" cy="48242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329</Words>
  <Application>Microsoft Office PowerPoint</Application>
  <PresentationFormat>Экран (4:3)</PresentationFormat>
  <Paragraphs>41</Paragraphs>
  <Slides>23</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Бельгия:  налог на приготовление пищи на гриле </vt:lpstr>
      <vt:lpstr>США: налог на загар</vt:lpstr>
      <vt:lpstr>Эстония:  налог на пищеварительные газы из кишечника коров</vt:lpstr>
      <vt:lpstr>Греция:  налог на бассейн</vt:lpstr>
      <vt:lpstr>Балеарские острова:   налог на солнце</vt:lpstr>
      <vt:lpstr>Определите какой это налог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Где логика?</dc:title>
  <dc:creator>admin</dc:creator>
  <cp:lastModifiedBy>Руслан Зинуров</cp:lastModifiedBy>
  <cp:revision>58</cp:revision>
  <dcterms:created xsi:type="dcterms:W3CDTF">2017-03-26T15:49:32Z</dcterms:created>
  <dcterms:modified xsi:type="dcterms:W3CDTF">2019-05-13T16:01:51Z</dcterms:modified>
</cp:coreProperties>
</file>